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" roundtripDataSignature="AMtx7mi+dlzAcRHQFqh2cWVJ4mJe06eY5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7EC54AA-7CAA-43DC-B285-7F3E258715DE}">
  <a:tblStyle styleId="{67EC54AA-7CAA-43DC-B285-7F3E258715DE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>
        <p:scale>
          <a:sx n="114" d="100"/>
          <a:sy n="114" d="100"/>
        </p:scale>
        <p:origin x="400" y="2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9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Google Shape;85;p1"/>
          <p:cNvCxnSpPr>
            <a:cxnSpLocks/>
          </p:cNvCxnSpPr>
          <p:nvPr/>
        </p:nvCxnSpPr>
        <p:spPr>
          <a:xfrm>
            <a:off x="3087936" y="1634880"/>
            <a:ext cx="0" cy="608404"/>
          </a:xfrm>
          <a:prstGeom prst="straightConnector1">
            <a:avLst/>
          </a:prstGeom>
          <a:noFill/>
          <a:ln w="19050" cap="flat" cmpd="sng">
            <a:solidFill>
              <a:srgbClr val="262626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90" name="Google Shape;90;p1"/>
          <p:cNvSpPr/>
          <p:nvPr/>
        </p:nvSpPr>
        <p:spPr>
          <a:xfrm>
            <a:off x="4217978" y="1350129"/>
            <a:ext cx="1511478" cy="774660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9" name="Google Shape;99;p1"/>
          <p:cNvCxnSpPr>
            <a:cxnSpLocks/>
          </p:cNvCxnSpPr>
          <p:nvPr/>
        </p:nvCxnSpPr>
        <p:spPr>
          <a:xfrm rot="10800000">
            <a:off x="1449289" y="2925327"/>
            <a:ext cx="30945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1" name="Google Shape;101;p1"/>
          <p:cNvSpPr/>
          <p:nvPr/>
        </p:nvSpPr>
        <p:spPr>
          <a:xfrm>
            <a:off x="43490" y="1306221"/>
            <a:ext cx="1805700" cy="5400000"/>
          </a:xfrm>
          <a:prstGeom prst="rect">
            <a:avLst/>
          </a:prstGeom>
          <a:noFill/>
          <a:ln w="1270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"/>
          <p:cNvSpPr/>
          <p:nvPr/>
        </p:nvSpPr>
        <p:spPr>
          <a:xfrm>
            <a:off x="1928000" y="1306262"/>
            <a:ext cx="3844742" cy="5399903"/>
          </a:xfrm>
          <a:prstGeom prst="rect">
            <a:avLst/>
          </a:prstGeom>
          <a:noFill/>
          <a:ln w="12700" cap="flat" cmpd="sng">
            <a:solidFill>
              <a:srgbClr val="FFCC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"/>
          <p:cNvSpPr/>
          <p:nvPr/>
        </p:nvSpPr>
        <p:spPr>
          <a:xfrm>
            <a:off x="5851558" y="1297458"/>
            <a:ext cx="2108526" cy="5399904"/>
          </a:xfrm>
          <a:prstGeom prst="rect">
            <a:avLst/>
          </a:prstGeom>
          <a:noFill/>
          <a:ln w="1270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"/>
          <p:cNvSpPr/>
          <p:nvPr/>
        </p:nvSpPr>
        <p:spPr>
          <a:xfrm>
            <a:off x="8044989" y="1297458"/>
            <a:ext cx="1998672" cy="5399904"/>
          </a:xfrm>
          <a:prstGeom prst="rect">
            <a:avLst/>
          </a:prstGeom>
          <a:noFill/>
          <a:ln w="1270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"/>
          <p:cNvSpPr/>
          <p:nvPr/>
        </p:nvSpPr>
        <p:spPr>
          <a:xfrm>
            <a:off x="55315" y="772119"/>
            <a:ext cx="1805812" cy="432847"/>
          </a:xfrm>
          <a:prstGeom prst="rect">
            <a:avLst/>
          </a:prstGeom>
          <a:solidFill>
            <a:srgbClr val="5481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INPUT</a:t>
            </a: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1928000" y="772119"/>
            <a:ext cx="3844742" cy="432847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PROSES</a:t>
            </a:r>
            <a:endParaRPr/>
          </a:p>
        </p:txBody>
      </p:sp>
      <p:cxnSp>
        <p:nvCxnSpPr>
          <p:cNvPr id="120" name="Google Shape;120;p1"/>
          <p:cNvCxnSpPr>
            <a:cxnSpLocks/>
          </p:cNvCxnSpPr>
          <p:nvPr/>
        </p:nvCxnSpPr>
        <p:spPr>
          <a:xfrm>
            <a:off x="1750295" y="1535280"/>
            <a:ext cx="0" cy="1390047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3" name="Google Shape;143;p1"/>
          <p:cNvSpPr/>
          <p:nvPr/>
        </p:nvSpPr>
        <p:spPr>
          <a:xfrm>
            <a:off x="4288030" y="1293774"/>
            <a:ext cx="1364514" cy="729719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Penguatan pembelajaran</a:t>
            </a:r>
          </a:p>
          <a:p>
            <a:pPr marL="171450" marR="0" lvl="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Pengembangan Kurikulum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"/>
          <p:cNvSpPr/>
          <p:nvPr/>
        </p:nvSpPr>
        <p:spPr>
          <a:xfrm rot="10800000" flipH="1">
            <a:off x="3837594" y="1432943"/>
            <a:ext cx="333887" cy="26278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"/>
          <p:cNvSpPr/>
          <p:nvPr/>
        </p:nvSpPr>
        <p:spPr>
          <a:xfrm>
            <a:off x="2409299" y="1336438"/>
            <a:ext cx="1364514" cy="384658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Layanan Inti</a:t>
            </a:r>
            <a:endParaRPr sz="1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"/>
          <p:cNvSpPr/>
          <p:nvPr/>
        </p:nvSpPr>
        <p:spPr>
          <a:xfrm>
            <a:off x="5846971" y="770348"/>
            <a:ext cx="2113114" cy="43284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OUTPUT</a:t>
            </a:r>
            <a:endParaRPr/>
          </a:p>
        </p:txBody>
      </p:sp>
      <p:sp>
        <p:nvSpPr>
          <p:cNvPr id="165" name="Google Shape;165;p1"/>
          <p:cNvSpPr/>
          <p:nvPr/>
        </p:nvSpPr>
        <p:spPr>
          <a:xfrm>
            <a:off x="5982144" y="2370561"/>
            <a:ext cx="1853443" cy="3745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Praktisi</a:t>
            </a:r>
            <a:r>
              <a:rPr lang="en-US" sz="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mengajar di dalam kampus (IKU 4)</a:t>
            </a:r>
            <a:endParaRPr dirty="0"/>
          </a:p>
        </p:txBody>
      </p:sp>
      <p:sp>
        <p:nvSpPr>
          <p:cNvPr id="166" name="Google Shape;166;p1"/>
          <p:cNvSpPr/>
          <p:nvPr/>
        </p:nvSpPr>
        <p:spPr>
          <a:xfrm>
            <a:off x="5982144" y="1858871"/>
            <a:ext cx="1853443" cy="4234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Mahasiswa </a:t>
            </a:r>
            <a:r>
              <a:rPr lang="en-US" sz="9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mendapat</a:t>
            </a:r>
            <a:r>
              <a:rPr lang="en-US" sz="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pengalaman di luar kampus (IKU 2)</a:t>
            </a:r>
            <a:endParaRPr dirty="0"/>
          </a:p>
        </p:txBody>
      </p:sp>
      <p:sp>
        <p:nvSpPr>
          <p:cNvPr id="168" name="Google Shape;168;p1"/>
          <p:cNvSpPr/>
          <p:nvPr/>
        </p:nvSpPr>
        <p:spPr>
          <a:xfrm>
            <a:off x="8054248" y="779829"/>
            <a:ext cx="1989413" cy="432847"/>
          </a:xfrm>
          <a:prstGeom prst="rect">
            <a:avLst/>
          </a:prstGeom>
          <a:solidFill>
            <a:srgbClr val="FF99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OUTCOME</a:t>
            </a:r>
            <a:endParaRPr/>
          </a:p>
        </p:txBody>
      </p:sp>
      <p:sp>
        <p:nvSpPr>
          <p:cNvPr id="169" name="Google Shape;169;p1"/>
          <p:cNvSpPr/>
          <p:nvPr/>
        </p:nvSpPr>
        <p:spPr>
          <a:xfrm>
            <a:off x="8108771" y="1336437"/>
            <a:ext cx="1853443" cy="3428525"/>
          </a:xfrm>
          <a:prstGeom prst="rect">
            <a:avLst/>
          </a:prstGeom>
          <a:solidFill>
            <a:srgbClr val="FF99C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Pendidik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bidang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Bahasa dan sastra Indonesia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Peneliti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bidang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Bahasa dan sastra Indonesia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Wirausaha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bidang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Bahasa dan sastra Indonesia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"/>
          <p:cNvSpPr/>
          <p:nvPr/>
        </p:nvSpPr>
        <p:spPr>
          <a:xfrm>
            <a:off x="6002827" y="2828940"/>
            <a:ext cx="1853443" cy="53208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Kelas </a:t>
            </a:r>
            <a:r>
              <a:rPr lang="en-US" sz="1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kolaboratif</a:t>
            </a:r>
            <a:r>
              <a:rPr lang="en-US" sz="1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dan </a:t>
            </a:r>
            <a:r>
              <a:rPr lang="en-US" sz="1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partisipatif</a:t>
            </a:r>
            <a:r>
              <a:rPr lang="en-US" sz="1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(IKU 7)</a:t>
            </a:r>
            <a:endParaRPr sz="1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"/>
          <p:cNvSpPr/>
          <p:nvPr/>
        </p:nvSpPr>
        <p:spPr>
          <a:xfrm>
            <a:off x="5967763" y="1353614"/>
            <a:ext cx="1853443" cy="4243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Lulusan </a:t>
            </a:r>
            <a:r>
              <a:rPr lang="en-US" sz="1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Mendapat</a:t>
            </a:r>
            <a:r>
              <a:rPr lang="en-US" sz="1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Pekerjaan yang Layak (IKU 1)</a:t>
            </a:r>
            <a:endParaRPr sz="1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"/>
          <p:cNvSpPr/>
          <p:nvPr/>
        </p:nvSpPr>
        <p:spPr>
          <a:xfrm rot="5400000" flipH="1">
            <a:off x="5451983" y="4687802"/>
            <a:ext cx="3029423" cy="64776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7" name="Google Shape;177;p1"/>
          <p:cNvCxnSpPr>
            <a:cxnSpLocks/>
          </p:cNvCxnSpPr>
          <p:nvPr/>
        </p:nvCxnSpPr>
        <p:spPr>
          <a:xfrm>
            <a:off x="4876800" y="6540482"/>
            <a:ext cx="2239346" cy="0"/>
          </a:xfrm>
          <a:prstGeom prst="straightConnector1">
            <a:avLst/>
          </a:prstGeom>
          <a:noFill/>
          <a:ln w="5715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8" name="Google Shape;178;p1"/>
          <p:cNvSpPr/>
          <p:nvPr/>
        </p:nvSpPr>
        <p:spPr>
          <a:xfrm>
            <a:off x="55314" y="85283"/>
            <a:ext cx="9988347" cy="497052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PETA PROSES AKADEMIK FKIP UM PALEMBANG</a:t>
            </a:r>
            <a:endParaRPr dirty="0"/>
          </a:p>
        </p:txBody>
      </p:sp>
      <p:sp>
        <p:nvSpPr>
          <p:cNvPr id="179" name="Google Shape;179;p1"/>
          <p:cNvSpPr/>
          <p:nvPr/>
        </p:nvSpPr>
        <p:spPr>
          <a:xfrm rot="20448981">
            <a:off x="7317590" y="4798779"/>
            <a:ext cx="2421092" cy="1119365"/>
          </a:xfrm>
          <a:prstGeom prst="curvedUpArrow">
            <a:avLst>
              <a:gd name="adj1" fmla="val 17717"/>
              <a:gd name="adj2" fmla="val 121123"/>
              <a:gd name="adj3" fmla="val 57072"/>
            </a:avLst>
          </a:prstGeom>
          <a:solidFill>
            <a:srgbClr val="FF99CC"/>
          </a:solidFill>
          <a:ln w="1270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0" name="Google Shape;180;p1"/>
          <p:cNvCxnSpPr/>
          <p:nvPr/>
        </p:nvCxnSpPr>
        <p:spPr>
          <a:xfrm>
            <a:off x="1758104" y="1543906"/>
            <a:ext cx="667968" cy="0"/>
          </a:xfrm>
          <a:prstGeom prst="straightConnector1">
            <a:avLst/>
          </a:prstGeom>
          <a:noFill/>
          <a:ln w="19050" cap="flat" cmpd="sng">
            <a:solidFill>
              <a:srgbClr val="262626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183" name="Google Shape;18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74247" y="190843"/>
            <a:ext cx="1924099" cy="169660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" name="Google Shape;177;p1">
            <a:extLst>
              <a:ext uri="{FF2B5EF4-FFF2-40B4-BE49-F238E27FC236}">
                <a16:creationId xmlns:a16="http://schemas.microsoft.com/office/drawing/2014/main" id="{81D298AD-F43A-DF20-7708-2CF445E1CF5A}"/>
              </a:ext>
            </a:extLst>
          </p:cNvPr>
          <p:cNvCxnSpPr>
            <a:cxnSpLocks/>
          </p:cNvCxnSpPr>
          <p:nvPr/>
        </p:nvCxnSpPr>
        <p:spPr>
          <a:xfrm flipV="1">
            <a:off x="4853236" y="6168325"/>
            <a:ext cx="0" cy="409396"/>
          </a:xfrm>
          <a:prstGeom prst="straightConnector1">
            <a:avLst/>
          </a:prstGeom>
          <a:noFill/>
          <a:ln w="5715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" name="Google Shape;106;p1">
            <a:extLst>
              <a:ext uri="{FF2B5EF4-FFF2-40B4-BE49-F238E27FC236}">
                <a16:creationId xmlns:a16="http://schemas.microsoft.com/office/drawing/2014/main" id="{78ED1784-FB0B-A1AD-9DE8-8CE511A5C94E}"/>
              </a:ext>
            </a:extLst>
          </p:cNvPr>
          <p:cNvSpPr/>
          <p:nvPr/>
        </p:nvSpPr>
        <p:spPr>
          <a:xfrm>
            <a:off x="297235" y="1362149"/>
            <a:ext cx="1364514" cy="398476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Sumberdaya</a:t>
            </a:r>
            <a:r>
              <a:rPr lang="en-US" sz="1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Berwujud</a:t>
            </a:r>
            <a:endParaRPr lang="en-US" sz="1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1" dirty="0">
                <a:latin typeface="Calibri"/>
                <a:ea typeface="Calibri"/>
                <a:cs typeface="Calibri"/>
                <a:sym typeface="Calibri"/>
              </a:rPr>
              <a:t>(Tangible)</a:t>
            </a:r>
          </a:p>
          <a:p>
            <a:pPr marL="171450" marR="0" lvl="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Mahasiswa</a:t>
            </a:r>
          </a:p>
          <a:p>
            <a:pPr marL="171450" marR="0" lvl="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Dosen</a:t>
            </a:r>
          </a:p>
          <a:p>
            <a:pPr marL="171450" marR="0" lvl="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Mou/</a:t>
            </a:r>
            <a:r>
              <a:rPr lang="en-US" sz="1200" dirty="0" err="1">
                <a:latin typeface="Calibri"/>
                <a:ea typeface="Calibri"/>
                <a:cs typeface="Calibri"/>
                <a:sym typeface="Calibri"/>
              </a:rPr>
              <a:t>MoA</a:t>
            </a:r>
            <a:endParaRPr lang="en-US" sz="1200" dirty="0">
              <a:latin typeface="Calibri"/>
              <a:ea typeface="Calibri"/>
              <a:cs typeface="Calibri"/>
              <a:sym typeface="Calibri"/>
            </a:endParaRPr>
          </a:p>
          <a:p>
            <a:pPr marL="171450" marR="0" lvl="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Sarana dan Prasarana (SIMAKAD, E-Learning, SPADA)</a:t>
            </a:r>
          </a:p>
          <a:p>
            <a:pPr marL="171450" marR="0" lvl="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200" b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Sumberdaya Tak Berwujud </a:t>
            </a:r>
            <a:r>
              <a:rPr lang="es-ES" sz="1200" b="1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(Intangible)</a:t>
            </a:r>
          </a:p>
          <a:p>
            <a:pPr marL="171450" marR="0" lvl="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200" dirty="0">
                <a:latin typeface="Calibri"/>
                <a:ea typeface="Calibri"/>
                <a:cs typeface="Calibri"/>
                <a:sym typeface="Calibri"/>
              </a:rPr>
              <a:t>Capaian Pembelajaran Lulusan</a:t>
            </a:r>
          </a:p>
          <a:p>
            <a:pPr marL="171450" marR="0" lvl="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200" dirty="0">
                <a:latin typeface="Calibri"/>
                <a:ea typeface="Calibri"/>
                <a:cs typeface="Calibri"/>
                <a:sym typeface="Calibri"/>
              </a:rPr>
              <a:t>Capaian Pembelajaran Mata Kuliah</a:t>
            </a:r>
          </a:p>
          <a:p>
            <a:pPr marL="171450" marR="0" lvl="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s-ES"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1200" b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54;p1">
            <a:extLst>
              <a:ext uri="{FF2B5EF4-FFF2-40B4-BE49-F238E27FC236}">
                <a16:creationId xmlns:a16="http://schemas.microsoft.com/office/drawing/2014/main" id="{5D6E5681-3FCA-E441-6301-E981483B63B3}"/>
              </a:ext>
            </a:extLst>
          </p:cNvPr>
          <p:cNvSpPr/>
          <p:nvPr/>
        </p:nvSpPr>
        <p:spPr>
          <a:xfrm>
            <a:off x="2409299" y="2242945"/>
            <a:ext cx="1364514" cy="384658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Layanan Pendukung</a:t>
            </a:r>
            <a:endParaRPr sz="1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90;p1">
            <a:extLst>
              <a:ext uri="{FF2B5EF4-FFF2-40B4-BE49-F238E27FC236}">
                <a16:creationId xmlns:a16="http://schemas.microsoft.com/office/drawing/2014/main" id="{CCCCCD94-3BB7-9DD0-B6D3-C71A7B42219E}"/>
              </a:ext>
            </a:extLst>
          </p:cNvPr>
          <p:cNvSpPr/>
          <p:nvPr/>
        </p:nvSpPr>
        <p:spPr>
          <a:xfrm>
            <a:off x="4217978" y="2236728"/>
            <a:ext cx="1511478" cy="3936588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143;p1">
            <a:extLst>
              <a:ext uri="{FF2B5EF4-FFF2-40B4-BE49-F238E27FC236}">
                <a16:creationId xmlns:a16="http://schemas.microsoft.com/office/drawing/2014/main" id="{13EC9F0E-D2FB-2EED-D3D2-D64503B0D7AB}"/>
              </a:ext>
            </a:extLst>
          </p:cNvPr>
          <p:cNvSpPr/>
          <p:nvPr/>
        </p:nvSpPr>
        <p:spPr>
          <a:xfrm>
            <a:off x="4288030" y="2180373"/>
            <a:ext cx="1364514" cy="3859507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Tata </a:t>
            </a:r>
            <a:r>
              <a:rPr lang="en-US" sz="9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kelola</a:t>
            </a:r>
            <a:r>
              <a:rPr lang="en-US" sz="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FKIP</a:t>
            </a:r>
          </a:p>
          <a:p>
            <a:pPr marL="342900" lvl="4" indent="-171450">
              <a:buFont typeface="Arial" panose="020B0604020202020204" pitchFamily="34" charset="0"/>
              <a:buChar char="•"/>
            </a:pPr>
            <a:r>
              <a:rPr lang="en-US" sz="9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Planning</a:t>
            </a:r>
          </a:p>
          <a:p>
            <a:pPr marL="514350" lvl="5" indent="-171450">
              <a:buFont typeface="Arial" panose="020B0604020202020204" pitchFamily="34" charset="0"/>
              <a:buChar char="•"/>
            </a:pPr>
            <a:r>
              <a:rPr lang="en-US" sz="9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Renstra</a:t>
            </a:r>
            <a:r>
              <a:rPr lang="en-US" sz="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FKIP.</a:t>
            </a:r>
          </a:p>
          <a:p>
            <a:pPr marL="514350" lvl="5" indent="-17145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Renop Program Studi.</a:t>
            </a:r>
          </a:p>
          <a:p>
            <a:pPr marL="342900" lvl="4" indent="-171450">
              <a:buFont typeface="Arial" panose="020B0604020202020204" pitchFamily="34" charset="0"/>
              <a:buChar char="•"/>
            </a:pPr>
            <a:r>
              <a:rPr lang="en-US" sz="9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Organizing</a:t>
            </a:r>
          </a:p>
          <a:p>
            <a:pPr marL="514350" lvl="4" indent="-17145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Struktur Organisasi Program Studi.</a:t>
            </a:r>
          </a:p>
          <a:p>
            <a:pPr marL="342900" lvl="4" indent="-171450">
              <a:buFont typeface="Arial" panose="020B0604020202020204" pitchFamily="34" charset="0"/>
              <a:buChar char="•"/>
            </a:pPr>
            <a:r>
              <a:rPr lang="en-US" sz="9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Actuating</a:t>
            </a:r>
          </a:p>
          <a:p>
            <a:pPr marL="514350" lvl="4" indent="-17145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Pelaksanaan Proker.</a:t>
            </a:r>
          </a:p>
          <a:p>
            <a:pPr marL="342900" lvl="4" indent="-171450">
              <a:buFont typeface="Arial" panose="020B0604020202020204" pitchFamily="34" charset="0"/>
              <a:buChar char="•"/>
            </a:pPr>
            <a:r>
              <a:rPr lang="en-US" sz="9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Controlling</a:t>
            </a:r>
          </a:p>
          <a:p>
            <a:pPr marL="514350" lvl="5" indent="-17145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Monitoring dan evaluasi.</a:t>
            </a:r>
          </a:p>
          <a:p>
            <a:pPr marL="171450" marR="0" lvl="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9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Tata </a:t>
            </a:r>
            <a:r>
              <a:rPr lang="en-US" sz="9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pamong</a:t>
            </a:r>
            <a:r>
              <a:rPr lang="en-US" sz="9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Program Studi</a:t>
            </a:r>
          </a:p>
          <a:p>
            <a:pPr marL="342900" lvl="2" indent="-171450">
              <a:buFont typeface="Arial" panose="020B0604020202020204" pitchFamily="34" charset="0"/>
              <a:buChar char="•"/>
            </a:pPr>
            <a:r>
              <a:rPr lang="en-US" sz="9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Kredibel</a:t>
            </a:r>
            <a:endParaRPr lang="en-US" sz="9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2" indent="-171450">
              <a:buFont typeface="Arial" panose="020B0604020202020204" pitchFamily="34" charset="0"/>
              <a:buChar char="•"/>
            </a:pPr>
            <a:r>
              <a:rPr lang="en-US" sz="9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Transparan</a:t>
            </a:r>
            <a:endParaRPr lang="en-US" sz="9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2" indent="-171450">
              <a:buFont typeface="Arial" panose="020B0604020202020204" pitchFamily="34" charset="0"/>
              <a:buChar char="•"/>
            </a:pPr>
            <a:r>
              <a:rPr lang="en-US" sz="9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Akuntabel</a:t>
            </a:r>
            <a:endParaRPr lang="en-US" sz="9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2" indent="-171450">
              <a:buFont typeface="Arial" panose="020B0604020202020204" pitchFamily="34" charset="0"/>
              <a:buChar char="•"/>
            </a:pPr>
            <a:r>
              <a:rPr lang="en-US" sz="9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Bertanggung</a:t>
            </a:r>
            <a:r>
              <a:rPr lang="en-US" sz="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jawab</a:t>
            </a:r>
          </a:p>
          <a:p>
            <a:pPr marL="342900" lvl="2" indent="-17145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Adil</a:t>
            </a:r>
          </a:p>
          <a:p>
            <a:pPr marL="342900" lvl="2" indent="-171450">
              <a:buFont typeface="Arial" panose="020B0604020202020204" pitchFamily="34" charset="0"/>
              <a:buChar char="•"/>
            </a:pPr>
            <a:endParaRPr sz="9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152;p1">
            <a:extLst>
              <a:ext uri="{FF2B5EF4-FFF2-40B4-BE49-F238E27FC236}">
                <a16:creationId xmlns:a16="http://schemas.microsoft.com/office/drawing/2014/main" id="{EFE989B2-4477-B0A4-EAE4-B539ECB39147}"/>
              </a:ext>
            </a:extLst>
          </p:cNvPr>
          <p:cNvSpPr/>
          <p:nvPr/>
        </p:nvSpPr>
        <p:spPr>
          <a:xfrm rot="10800000" flipH="1">
            <a:off x="3837594" y="2319543"/>
            <a:ext cx="333887" cy="26278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141</Words>
  <Application>Microsoft Macintosh PowerPoint</Application>
  <PresentationFormat>Layar Lebar</PresentationFormat>
  <Paragraphs>42</Paragraphs>
  <Slides>1</Slides>
  <Notes>1</Notes>
  <HiddenSlides>0</HiddenSlides>
  <MMClips>0</MMClips>
  <ScaleCrop>false</ScaleCrop>
  <HeadingPairs>
    <vt:vector size="6" baseType="variant">
      <vt:variant>
        <vt:lpstr>Font Dipakai</vt:lpstr>
      </vt:variant>
      <vt:variant>
        <vt:i4>2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Presentasi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Erie Agusta</cp:lastModifiedBy>
  <cp:revision>8</cp:revision>
  <dcterms:created xsi:type="dcterms:W3CDTF">2018-07-25T07:58:28Z</dcterms:created>
  <dcterms:modified xsi:type="dcterms:W3CDTF">2026-09-12T03:06:11Z</dcterms:modified>
</cp:coreProperties>
</file>